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92" r:id="rId2"/>
    <p:sldId id="285" r:id="rId3"/>
    <p:sldId id="287" r:id="rId4"/>
    <p:sldId id="260" r:id="rId5"/>
    <p:sldId id="284" r:id="rId6"/>
    <p:sldId id="289" r:id="rId7"/>
    <p:sldId id="290" r:id="rId8"/>
    <p:sldId id="291" r:id="rId9"/>
  </p:sldIdLst>
  <p:sldSz cx="18288000" cy="10287000"/>
  <p:notesSz cx="6858000" cy="9144000"/>
  <p:embeddedFontLst>
    <p:embeddedFont>
      <p:font typeface="Magistral 1 Bold Italics" panose="020B0604020202020204" charset="0"/>
      <p:regular r:id="rId11"/>
    </p:embeddedFont>
    <p:embeddedFont>
      <p:font typeface="Magistral 2 Bold Italics" panose="020B0604020202020204" charset="0"/>
      <p:regular r:id="rId12"/>
    </p:embeddedFont>
    <p:embeddedFont>
      <p:font typeface="Magistral Bold" panose="020B0604020202020204" charset="0"/>
      <p:bold r:id="rId13"/>
      <p:boldItalic r:id="rId14"/>
    </p:embeddedFont>
    <p:embeddedFont>
      <p:font typeface="Magistral Medium" panose="020B0604020202020204" charset="0"/>
      <p:regular r:id="rId15"/>
      <p:italic r:id="rId16"/>
    </p:embeddedFont>
  </p:embeddedFontLst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11F"/>
    <a:srgbClr val="008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398" y="1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81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s://www.youtube.com/watch?v=gJ3HcQE_VpE&amp;t=6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s://www.youtube.com/watch?v=m1Y280ULxu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47EFD19-3EDE-8C13-3CE0-F4C2548A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1"/>
          <a:stretch>
            <a:fillRect/>
          </a:stretch>
        </p:blipFill>
        <p:spPr>
          <a:xfrm>
            <a:off x="0" y="0"/>
            <a:ext cx="18287999" cy="10287001"/>
          </a:xfrm>
          <a:prstGeom prst="rect">
            <a:avLst/>
          </a:prstGeom>
        </p:spPr>
      </p:pic>
      <p:pic>
        <p:nvPicPr>
          <p:cNvPr id="9" name="Google Shape;91;p2">
            <a:extLst>
              <a:ext uri="{FF2B5EF4-FFF2-40B4-BE49-F238E27FC236}">
                <a16:creationId xmlns:a16="http://schemas.microsoft.com/office/drawing/2014/main" id="{79FEDC36-7333-ADE3-CC90-829C4EC3BA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8400" y="-444137"/>
            <a:ext cx="6260526" cy="3383974"/>
          </a:xfrm>
          <a:prstGeom prst="rect">
            <a:avLst/>
          </a:prstGeom>
          <a:noFill/>
          <a:ln>
            <a:noFill/>
          </a:ln>
          <a:effectLst>
            <a:glow rad="127000">
              <a:schemeClr val="tx1">
                <a:alpha val="65000"/>
              </a:scheme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9E4D0-EA2F-BA70-428A-6F907124EEFB}"/>
              </a:ext>
            </a:extLst>
          </p:cNvPr>
          <p:cNvSpPr txBox="1"/>
          <p:nvPr/>
        </p:nvSpPr>
        <p:spPr>
          <a:xfrm>
            <a:off x="2294964" y="7948112"/>
            <a:ext cx="13303623" cy="18466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STEM Racing Poland 2025/26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Impact Report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F069755F-5F13-A0E4-BDD3-5ADB3B2A7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372" y="0"/>
            <a:ext cx="18470371" cy="1029843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182371" y="480060"/>
            <a:ext cx="10961854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Co to jest </a:t>
            </a:r>
            <a:b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</a:b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STEM Racing?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91FB001C-CB9F-C0E3-2579-1610C6749E02}"/>
              </a:ext>
            </a:extLst>
          </p:cNvPr>
          <p:cNvSpPr/>
          <p:nvPr/>
        </p:nvSpPr>
        <p:spPr>
          <a:xfrm rot="5590462">
            <a:off x="-1196045" y="6705406"/>
            <a:ext cx="5198837" cy="4268983"/>
          </a:xfrm>
          <a:custGeom>
            <a:avLst/>
            <a:gdLst/>
            <a:ahLst/>
            <a:cxnLst/>
            <a:rect l="l" t="t" r="r" b="b"/>
            <a:pathLst>
              <a:path w="12436739" h="11346046">
                <a:moveTo>
                  <a:pt x="0" y="0"/>
                </a:moveTo>
                <a:lnTo>
                  <a:pt x="12436739" y="0"/>
                </a:lnTo>
                <a:lnTo>
                  <a:pt x="12436739" y="11346046"/>
                </a:lnTo>
                <a:lnTo>
                  <a:pt x="0" y="113460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2D96125-4140-9756-B2CF-BE2A70A79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760" y="0"/>
            <a:ext cx="6873240" cy="10309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8"/>
          <p:cNvSpPr txBox="1"/>
          <p:nvPr/>
        </p:nvSpPr>
        <p:spPr>
          <a:xfrm>
            <a:off x="648000" y="2994771"/>
            <a:ext cx="9954729" cy="6262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STEM Racing (dawniej znane jako F1 in Schools) to prestiżowy program edukacyjny skierowany do młodzieży (głównie uczniów szkół średnich), który łączy świat nauki i technologii z pasją do </a:t>
            </a:r>
            <a:r>
              <a:rPr kumimoji="0" lang="pl-PL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motorsportu</a:t>
            </a: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. Oparty na STEM (Science-Technology-Engineering-Mathematics). 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Medium" panose="020B0704030204080304" pitchFamily="34" charset="0"/>
              <a:ea typeface="MachoModular Light"/>
              <a:cs typeface="MachoModular Light"/>
              <a:sym typeface="MachoModular Light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Zapoczątkowany w 8 szkołach w Wielkiej Brytanii w 1999 roku, jest aktualnie obecny w ponad 29,000 szkołach w 65 krajach. Jest to jedyna w swoim rodzaju globalna platforma promocji filozofii Formuły 1 wśród młodzieży. Statut założycielski organizacji STEM Racing stanowi, że jest ona i pozostanie organizacją nienastawioną na zysk. Fundusze pozyskane od sponsorów są inwestowane w administrowanie, rozwój i rozszerzanie zasięgu programu wśród młodzieży.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Medium" panose="020B0704030204080304" pitchFamily="34" charset="0"/>
              <a:ea typeface="MachoModular Light"/>
              <a:cs typeface="MachoModular Light"/>
              <a:sym typeface="MachoModular Light"/>
            </a:endParaRPr>
          </a:p>
        </p:txBody>
      </p:sp>
    </p:spTree>
    <p:extLst>
      <p:ext uri="{BB962C8B-B14F-4D97-AF65-F5344CB8AC3E}">
        <p14:creationId xmlns:p14="http://schemas.microsoft.com/office/powerpoint/2010/main" val="271224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6A285-CCB8-EB7A-4832-DE27858EA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3156E704-CCF6-8AB6-BFE5-6EE035E5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843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66452B59-BBC5-BD06-47B8-6A2180E94D15}"/>
              </a:ext>
            </a:extLst>
          </p:cNvPr>
          <p:cNvSpPr txBox="1"/>
          <p:nvPr/>
        </p:nvSpPr>
        <p:spPr>
          <a:xfrm>
            <a:off x="761108" y="306058"/>
            <a:ext cx="167657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Otwieranie nowych możliwości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2DE4C34-B558-D568-6AC1-ED097782D35C}"/>
              </a:ext>
            </a:extLst>
          </p:cNvPr>
          <p:cNvSpPr txBox="1"/>
          <p:nvPr/>
        </p:nvSpPr>
        <p:spPr>
          <a:xfrm>
            <a:off x="648000" y="2142476"/>
            <a:ext cx="8444847" cy="7160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Od ławki szkolnej do toru wyścigowego. </a:t>
            </a: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Dzięki wsparciu Formuły 1, program STEM Racing oferuje </a:t>
            </a:r>
            <a:r>
              <a:rPr kumimoji="0" lang="en-GB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unikalne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 </a:t>
            </a: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doświadczenia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 </a:t>
            </a:r>
            <a:r>
              <a:rPr kumimoji="0" lang="en-GB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dla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 m</a:t>
            </a:r>
            <a:r>
              <a:rPr kumimoji="0" lang="pl-PL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łodych</a:t>
            </a: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 ludzi: wstęp do padoku F1, zwiedzanie garaży zespołów, spotkania z kierowcami F1 oraz bezpośredni kontakt ze światem sportów motorowych.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Medium" panose="020B0704030204080304" pitchFamily="34" charset="0"/>
              <a:ea typeface="MachoModular Light"/>
              <a:cs typeface="MachoModular Light"/>
              <a:sym typeface="MachoModular Light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To doświadczenie uświadamia uczniom, że kariera w F1 czy pokrewnych dziedzinach nie jest jedynie odległym marzeniem, lecz realnym, osiągalnym celem.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Medium" panose="020B0704030204080304" pitchFamily="34" charset="0"/>
              <a:ea typeface="MachoModular Light"/>
              <a:cs typeface="MachoModular Light"/>
              <a:sym typeface="MachoModular Light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Medium" panose="020B0704030204080304" pitchFamily="34" charset="0"/>
                <a:ea typeface="MachoModular Light"/>
                <a:cs typeface="MachoModular Light"/>
                <a:sym typeface="MachoModular Light"/>
              </a:rPr>
              <a:t>Ta świadomość kieruje młodych ludzi na ścieżkę, którą podążyło już wielu absolwentów STEM Racing – osób, które dziś odnoszą sukcesy w świecie sportów motorowych oraz w branżach związanych ze STEM na całym świecie.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2CF1070-6D85-6C7F-1683-98157A56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904" y="1873877"/>
            <a:ext cx="8583068" cy="7857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91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0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2041FB79-3013-8EF3-8493-94B391990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85800" y="2449037"/>
            <a:ext cx="16916400" cy="6844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45 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207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42 </a:t>
            </a:r>
            <a:b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</a:b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8F9E55-64FE-70F5-0DA0-2CCC3ED97905}"/>
              </a:ext>
            </a:extLst>
          </p:cNvPr>
          <p:cNvSpPr txBox="1"/>
          <p:nvPr/>
        </p:nvSpPr>
        <p:spPr>
          <a:xfrm>
            <a:off x="2882734" y="4706927"/>
            <a:ext cx="4012743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Zapisanych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uczestników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BDEE5B40-7CA3-8C04-36C7-2DD2D3D56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7"/>
          <a:stretch>
            <a:fillRect/>
          </a:stretch>
        </p:blipFill>
        <p:spPr>
          <a:xfrm>
            <a:off x="8765434" y="6229599"/>
            <a:ext cx="3389598" cy="3631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E0773078-62BA-A418-0368-A1095BB7DC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932" y="6229600"/>
            <a:ext cx="5447168" cy="363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2FE9707D-E50C-0940-B649-816AA7A733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932" y="2141281"/>
            <a:ext cx="5447168" cy="363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11">
            <a:extLst>
              <a:ext uri="{FF2B5EF4-FFF2-40B4-BE49-F238E27FC236}">
                <a16:creationId xmlns:a16="http://schemas.microsoft.com/office/drawing/2014/main" id="{DFBEA252-5AFB-9B50-4E32-442DF288FF2A}"/>
              </a:ext>
            </a:extLst>
          </p:cNvPr>
          <p:cNvSpPr txBox="1"/>
          <p:nvPr/>
        </p:nvSpPr>
        <p:spPr>
          <a:xfrm>
            <a:off x="2829276" y="3039809"/>
            <a:ext cx="3389598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Szkół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biorących udział</a:t>
            </a: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B61C4918-BB04-BBC4-4D35-52D8C6A8B953}"/>
              </a:ext>
            </a:extLst>
          </p:cNvPr>
          <p:cNvSpPr txBox="1"/>
          <p:nvPr/>
        </p:nvSpPr>
        <p:spPr>
          <a:xfrm>
            <a:off x="2829276" y="6512540"/>
            <a:ext cx="5130438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Drużyny zapisane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w sezonie 2025/26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CC76ABE3-2C50-2551-E89C-4FD497C814D5}"/>
              </a:ext>
            </a:extLst>
          </p:cNvPr>
          <p:cNvSpPr txBox="1"/>
          <p:nvPr/>
        </p:nvSpPr>
        <p:spPr>
          <a:xfrm>
            <a:off x="2829276" y="8179658"/>
            <a:ext cx="5851231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Drużyn zakwalifikowanych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do Finałów Krajowych</a:t>
            </a:r>
          </a:p>
        </p:txBody>
      </p:sp>
      <p:pic>
        <p:nvPicPr>
          <p:cNvPr id="31" name="Obraz 30">
            <a:extLst>
              <a:ext uri="{FF2B5EF4-FFF2-40B4-BE49-F238E27FC236}">
                <a16:creationId xmlns:a16="http://schemas.microsoft.com/office/drawing/2014/main" id="{BD6F178E-DCAD-4DE3-A0A0-BD5E4793EE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0" r="15303"/>
          <a:stretch>
            <a:fillRect/>
          </a:stretch>
        </p:blipFill>
        <p:spPr>
          <a:xfrm>
            <a:off x="8765434" y="2135852"/>
            <a:ext cx="3389598" cy="363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D74CC5D9-C87E-55D4-09E9-0AB217FDAD0C}"/>
              </a:ext>
            </a:extLst>
          </p:cNvPr>
          <p:cNvSpPr txBox="1"/>
          <p:nvPr/>
        </p:nvSpPr>
        <p:spPr>
          <a:xfrm>
            <a:off x="761108" y="306058"/>
            <a:ext cx="167657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Sezon 2025/26 w liczbach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0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CAD768-7266-73EF-6287-4E81B91D9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B0CA0FDD-6589-4843-830F-79D787223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9F020176-47D9-5B52-54EF-BE3C8236F97D}"/>
              </a:ext>
            </a:extLst>
          </p:cNvPr>
          <p:cNvSpPr txBox="1"/>
          <p:nvPr/>
        </p:nvSpPr>
        <p:spPr>
          <a:xfrm>
            <a:off x="685800" y="2449037"/>
            <a:ext cx="16916400" cy="6844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20% 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30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1</a:t>
            </a:r>
            <a:b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</a:b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BAED9F-9CFD-EC95-D776-991332F7203D}"/>
              </a:ext>
            </a:extLst>
          </p:cNvPr>
          <p:cNvSpPr txBox="1"/>
          <p:nvPr/>
        </p:nvSpPr>
        <p:spPr>
          <a:xfrm>
            <a:off x="3227638" y="4708845"/>
            <a:ext cx="6141346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Sędziów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w trakcie Finału Krajowego</a:t>
            </a: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B9885E5D-2526-133E-AD85-AE0297BD6BF5}"/>
              </a:ext>
            </a:extLst>
          </p:cNvPr>
          <p:cNvSpPr txBox="1"/>
          <p:nvPr/>
        </p:nvSpPr>
        <p:spPr>
          <a:xfrm>
            <a:off x="3225367" y="3000052"/>
            <a:ext cx="5408967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Udziału kobiet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w STEM Racing Poland</a:t>
            </a: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67CA04BE-93EA-8C91-9C0A-56304AA02B8E}"/>
              </a:ext>
            </a:extLst>
          </p:cNvPr>
          <p:cNvSpPr txBox="1"/>
          <p:nvPr/>
        </p:nvSpPr>
        <p:spPr>
          <a:xfrm>
            <a:off x="3227638" y="6514635"/>
            <a:ext cx="8494670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Nowatorskie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Centrum Doskonałości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5712A233-01BC-ACF9-03B2-27E872575BA3}"/>
              </a:ext>
            </a:extLst>
          </p:cNvPr>
          <p:cNvSpPr txBox="1"/>
          <p:nvPr/>
        </p:nvSpPr>
        <p:spPr>
          <a:xfrm>
            <a:off x="3227638" y="8215146"/>
            <a:ext cx="6141346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Drużyny zakwalifikowane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do Finałów Światowych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2BD35A-4A3F-1746-ECEE-AE6621F13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84" y="2378732"/>
            <a:ext cx="5945888" cy="396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Google Shape;120;g3721dfd1ba0_0_14">
            <a:extLst>
              <a:ext uri="{FF2B5EF4-FFF2-40B4-BE49-F238E27FC236}">
                <a16:creationId xmlns:a16="http://schemas.microsoft.com/office/drawing/2014/main" id="{CA55251B-BC26-8E71-F8AF-67C9CC9A99EE}"/>
              </a:ext>
            </a:extLst>
          </p:cNvPr>
          <p:cNvSpPr txBox="1"/>
          <p:nvPr/>
        </p:nvSpPr>
        <p:spPr>
          <a:xfrm>
            <a:off x="14975717" y="7996108"/>
            <a:ext cx="3448591" cy="1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43" tIns="108843" rIns="108843" bIns="108843" anchor="t" anchorCtr="0">
            <a:spAutoFit/>
          </a:bodyPr>
          <a:lstStyle/>
          <a:p>
            <a:r>
              <a:rPr lang="pl-PL" sz="1786" b="1" u="sng" dirty="0">
                <a:solidFill>
                  <a:schemeClr val="bg1"/>
                </a:solidFill>
                <a:latin typeface="Magistral Bold" panose="020B08040302040F0304" pitchFamily="34" charset="0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Kliknij tutaj aby zobaczyć całodniową relację prowadzoną na żywo z Finału Krajowego 2026</a:t>
            </a:r>
            <a:endParaRPr sz="1786" b="1" u="sng" dirty="0">
              <a:solidFill>
                <a:schemeClr val="bg1"/>
              </a:solidFill>
              <a:latin typeface="Magistral Bold" panose="020B08040302040F03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1" name="Obraz 20">
            <a:hlinkClick r:id="rId4"/>
            <a:extLst>
              <a:ext uri="{FF2B5EF4-FFF2-40B4-BE49-F238E27FC236}">
                <a16:creationId xmlns:a16="http://schemas.microsoft.com/office/drawing/2014/main" id="{C40FD4C1-5518-963C-8E00-A890D9457C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t="7107" b="19354"/>
          <a:stretch>
            <a:fillRect/>
          </a:stretch>
        </p:blipFill>
        <p:spPr>
          <a:xfrm>
            <a:off x="10660671" y="7245066"/>
            <a:ext cx="4117370" cy="2599745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66A5E62A-E9E2-0CCA-108B-721741B87BD8}"/>
              </a:ext>
            </a:extLst>
          </p:cNvPr>
          <p:cNvSpPr txBox="1"/>
          <p:nvPr/>
        </p:nvSpPr>
        <p:spPr>
          <a:xfrm>
            <a:off x="761108" y="306058"/>
            <a:ext cx="167657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Sezon 2025/26 w liczbach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316132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0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36C66-7EA1-7058-44A2-2D5B2536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CDC5E820-0893-63A7-3185-C14F0AFFA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D73A3756-2ED2-9EC1-D208-5C7B5FD38A13}"/>
              </a:ext>
            </a:extLst>
          </p:cNvPr>
          <p:cNvSpPr txBox="1"/>
          <p:nvPr/>
        </p:nvSpPr>
        <p:spPr>
          <a:xfrm>
            <a:off x="613389" y="1667220"/>
            <a:ext cx="17419777" cy="5714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Ministerstwo Nauki i Szkolnictwa Wyższego </a:t>
            </a:r>
          </a:p>
          <a:p>
            <a:pPr>
              <a:lnSpc>
                <a:spcPts val="4000"/>
              </a:lnSpc>
            </a:pPr>
            <a:endParaRPr lang="pl-PL" sz="2800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  <a:p>
            <a:pPr>
              <a:lnSpc>
                <a:spcPts val="4000"/>
              </a:lnSpc>
            </a:pP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Polski Związek Motorowy – partner branżowy &amp; sponsor Finału Krajowego</a:t>
            </a:r>
          </a:p>
          <a:p>
            <a:pPr>
              <a:lnSpc>
                <a:spcPts val="4000"/>
              </a:lnSpc>
            </a:pPr>
            <a:endParaRPr lang="pl-PL" sz="2800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  <a:p>
            <a:pPr>
              <a:lnSpc>
                <a:spcPts val="4000"/>
              </a:lnSpc>
            </a:pP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IT Solution </a:t>
            </a:r>
            <a:r>
              <a:rPr lang="pl-PL" sz="2800" i="1" dirty="0" err="1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Factor</a:t>
            </a: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 – sponsor Finału Krajowego </a:t>
            </a:r>
          </a:p>
          <a:p>
            <a:pPr>
              <a:lnSpc>
                <a:spcPts val="4000"/>
              </a:lnSpc>
            </a:pPr>
            <a:endParaRPr lang="pl-PL" sz="2800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  <a:p>
            <a:pPr>
              <a:lnSpc>
                <a:spcPts val="4000"/>
              </a:lnSpc>
            </a:pP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Fabryka Nauki i Rozrywki – „Centre of Excellence” STEM Racing &amp; partner Finału Krajowego</a:t>
            </a:r>
          </a:p>
          <a:p>
            <a:pPr>
              <a:lnSpc>
                <a:spcPts val="4000"/>
              </a:lnSpc>
            </a:pPr>
            <a:endParaRPr lang="pl-PL" sz="2800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  <a:p>
            <a:pPr>
              <a:lnSpc>
                <a:spcPts val="4000"/>
              </a:lnSpc>
            </a:pPr>
            <a:r>
              <a:rPr lang="pl-PL" sz="2800" i="1" dirty="0" err="1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Diverse</a:t>
            </a: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 / </a:t>
            </a:r>
            <a:r>
              <a:rPr lang="pl-PL" sz="2800" i="1" dirty="0" err="1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Diverse</a:t>
            </a: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 Extreme Team – partner odzieżowy </a:t>
            </a:r>
          </a:p>
          <a:p>
            <a:pPr>
              <a:lnSpc>
                <a:spcPts val="4000"/>
              </a:lnSpc>
            </a:pPr>
            <a:endParaRPr lang="pl-PL" sz="2800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  <a:p>
            <a:pPr>
              <a:lnSpc>
                <a:spcPts val="4000"/>
              </a:lnSpc>
            </a:pPr>
            <a:r>
              <a:rPr lang="pl-PL" sz="2800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Sieć Badawcza Łukasiewicz – partner merytoryczny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4E7DC89A-8CF1-D6AB-6E13-7FF92A27C074}"/>
              </a:ext>
            </a:extLst>
          </p:cNvPr>
          <p:cNvSpPr txBox="1"/>
          <p:nvPr/>
        </p:nvSpPr>
        <p:spPr>
          <a:xfrm>
            <a:off x="761108" y="306058"/>
            <a:ext cx="167657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Partnerzy w </a:t>
            </a:r>
            <a:r>
              <a:rPr lang="pl-PL" sz="6500" b="1" i="1" dirty="0">
                <a:solidFill>
                  <a:srgbClr val="FFFFFF"/>
                </a:solidFill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</a:t>
            </a:r>
            <a:r>
              <a:rPr kumimoji="0" lang="pl-PL" sz="65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ezonie</a:t>
            </a: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 2025/26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F83115-81A2-531F-4FFA-05358E792D28}"/>
              </a:ext>
            </a:extLst>
          </p:cNvPr>
          <p:cNvSpPr/>
          <p:nvPr/>
        </p:nvSpPr>
        <p:spPr>
          <a:xfrm>
            <a:off x="0" y="7726375"/>
            <a:ext cx="18288000" cy="225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oogle Shape;117;g3721dfd1ba0_0_14">
            <a:extLst>
              <a:ext uri="{FF2B5EF4-FFF2-40B4-BE49-F238E27FC236}">
                <a16:creationId xmlns:a16="http://schemas.microsoft.com/office/drawing/2014/main" id="{B0D0F4CE-B5A3-8922-C18E-7235285EAD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466" y="7936004"/>
            <a:ext cx="1890280" cy="1835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6CDE546-1CE7-E058-4348-5A496C396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1845" y="7936004"/>
            <a:ext cx="1827153" cy="183530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92C7A1D-BBD2-429B-DC28-36B99CE74E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" t="9910" r="6390" b="10848"/>
          <a:stretch>
            <a:fillRect/>
          </a:stretch>
        </p:blipFill>
        <p:spPr>
          <a:xfrm>
            <a:off x="10382714" y="8382034"/>
            <a:ext cx="1990006" cy="104585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A1F6E9F-6DC3-468F-EB50-C2E489117F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3" b="11079"/>
          <a:stretch>
            <a:fillRect/>
          </a:stretch>
        </p:blipFill>
        <p:spPr>
          <a:xfrm>
            <a:off x="2755896" y="8341213"/>
            <a:ext cx="2525859" cy="1127492"/>
          </a:xfrm>
          <a:prstGeom prst="rect">
            <a:avLst/>
          </a:prstGeom>
        </p:spPr>
      </p:pic>
      <p:pic>
        <p:nvPicPr>
          <p:cNvPr id="10" name="Picture 9" descr="Home - Fundusze - Ministerstwo Nauki i Szkolnictwa wyższego">
            <a:extLst>
              <a:ext uri="{FF2B5EF4-FFF2-40B4-BE49-F238E27FC236}">
                <a16:creationId xmlns:a16="http://schemas.microsoft.com/office/drawing/2014/main" id="{50BAC644-9780-DB35-6123-15D8097E48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906" y="8219124"/>
            <a:ext cx="4407126" cy="1371670"/>
          </a:xfrm>
          <a:prstGeom prst="rect">
            <a:avLst/>
          </a:prstGeom>
        </p:spPr>
      </p:pic>
      <p:pic>
        <p:nvPicPr>
          <p:cNvPr id="12" name="Picture 11" descr="Home - IT Solution Factor">
            <a:extLst>
              <a:ext uri="{FF2B5EF4-FFF2-40B4-BE49-F238E27FC236}">
                <a16:creationId xmlns:a16="http://schemas.microsoft.com/office/drawing/2014/main" id="{0CC4C95E-7FB5-AA3D-2721-68ADFD962A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69402" y="8003780"/>
            <a:ext cx="3622443" cy="180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4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0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21027-F186-AD04-5702-C001588A4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E5803036-5DA6-6F18-A50D-32C1F9479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6" descr="A sign on a building&#10;&#10;AI-generated content may be incorrect.">
            <a:extLst>
              <a:ext uri="{FF2B5EF4-FFF2-40B4-BE49-F238E27FC236}">
                <a16:creationId xmlns:a16="http://schemas.microsoft.com/office/drawing/2014/main" id="{43988B26-39B8-DA8D-F4A9-D7D0ED4CD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311" y="8240344"/>
            <a:ext cx="3448592" cy="1803909"/>
          </a:xfrm>
          <a:prstGeom prst="rect">
            <a:avLst/>
          </a:prstGeom>
        </p:spPr>
      </p:pic>
      <p:sp>
        <p:nvSpPr>
          <p:cNvPr id="7" name="Google Shape;120;g3721dfd1ba0_0_14">
            <a:extLst>
              <a:ext uri="{FF2B5EF4-FFF2-40B4-BE49-F238E27FC236}">
                <a16:creationId xmlns:a16="http://schemas.microsoft.com/office/drawing/2014/main" id="{05D27C5B-2F0F-B545-2A58-FB061996CEC6}"/>
              </a:ext>
            </a:extLst>
          </p:cNvPr>
          <p:cNvSpPr txBox="1"/>
          <p:nvPr/>
        </p:nvSpPr>
        <p:spPr>
          <a:xfrm>
            <a:off x="15147753" y="8541204"/>
            <a:ext cx="2895600" cy="1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43" tIns="108843" rIns="108843" bIns="108843" anchor="t" anchorCtr="0">
            <a:spAutoFit/>
          </a:bodyPr>
          <a:lstStyle/>
          <a:p>
            <a:r>
              <a:rPr lang="pl-PL" sz="1786" b="1" u="sng" dirty="0">
                <a:solidFill>
                  <a:schemeClr val="bg1"/>
                </a:solidFill>
                <a:latin typeface="Magistral Bold" panose="020B08040302040F0304" pitchFamily="34" charset="0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Kliknij tutaj, aby obejrzeć film </a:t>
            </a:r>
            <a:br>
              <a:rPr lang="pl-PL" sz="1786" b="1" u="sng" dirty="0">
                <a:solidFill>
                  <a:schemeClr val="bg1"/>
                </a:solidFill>
                <a:latin typeface="Magistral Bold" panose="020B08040302040F0304" pitchFamily="34" charset="0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sz="1786" b="1" u="sng" dirty="0">
                <a:solidFill>
                  <a:schemeClr val="bg1"/>
                </a:solidFill>
                <a:latin typeface="Magistral Bold" panose="020B08040302040F0304" pitchFamily="34" charset="0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 finałów </a:t>
            </a:r>
            <a:r>
              <a:rPr lang="pl-PL" sz="1786" b="1" u="sng" dirty="0">
                <a:solidFill>
                  <a:schemeClr val="bg1"/>
                </a:solidFill>
                <a:latin typeface="Magistral Bold" panose="020B08040302040F0304" pitchFamily="34" charset="0"/>
                <a:ea typeface="Calibri"/>
                <a:cs typeface="Calibri"/>
                <a:sym typeface="Calibri"/>
              </a:rPr>
              <a:t>STEM Racing Poland 2025</a:t>
            </a:r>
            <a:endParaRPr sz="1786" b="1" u="sng" dirty="0">
              <a:solidFill>
                <a:schemeClr val="bg1"/>
              </a:solidFill>
              <a:latin typeface="Magistral Bold" panose="020B08040302040F03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9528DD74-E264-3F3F-2825-7E9D3121AED1}"/>
              </a:ext>
            </a:extLst>
          </p:cNvPr>
          <p:cNvSpPr txBox="1"/>
          <p:nvPr/>
        </p:nvSpPr>
        <p:spPr>
          <a:xfrm>
            <a:off x="1668438" y="2380799"/>
            <a:ext cx="16916400" cy="6844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11 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+200</a:t>
            </a:r>
          </a:p>
          <a:p>
            <a:pPr algn="l">
              <a:lnSpc>
                <a:spcPct val="150000"/>
              </a:lnSpc>
            </a:pP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7 </a:t>
            </a:r>
            <a:b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</a:br>
            <a:r>
              <a:rPr lang="pl-PL" sz="7571" b="1" i="1" dirty="0">
                <a:solidFill>
                  <a:srgbClr val="00B0F0"/>
                </a:solidFill>
                <a:latin typeface="Magistral 2 Bold Italics"/>
                <a:sym typeface="Magistral 2 Bold Italics"/>
              </a:rPr>
              <a:t>2</a:t>
            </a: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CBEE8188-9A9F-471E-4681-4B3653595184}"/>
              </a:ext>
            </a:extLst>
          </p:cNvPr>
          <p:cNvSpPr txBox="1"/>
          <p:nvPr/>
        </p:nvSpPr>
        <p:spPr>
          <a:xfrm>
            <a:off x="4544850" y="4665271"/>
            <a:ext cx="9716702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Uczestników i gości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na Finale Krajowym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371933CE-D44B-1F06-D0DB-C4FFA5D7628A}"/>
              </a:ext>
            </a:extLst>
          </p:cNvPr>
          <p:cNvSpPr txBox="1"/>
          <p:nvPr/>
        </p:nvSpPr>
        <p:spPr>
          <a:xfrm>
            <a:off x="2917707" y="2958396"/>
            <a:ext cx="9716702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Szkół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biorących udział</a:t>
            </a:r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F95CCF56-22EF-8EAE-FA20-4CB6779D9CF9}"/>
              </a:ext>
            </a:extLst>
          </p:cNvPr>
          <p:cNvSpPr txBox="1"/>
          <p:nvPr/>
        </p:nvSpPr>
        <p:spPr>
          <a:xfrm>
            <a:off x="3028909" y="6411715"/>
            <a:ext cx="9716702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Przeprowadzonych 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 err="1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webinarów</a:t>
            </a:r>
            <a:endParaRPr lang="pl-PL" sz="3000" b="1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84CBEC13-DE00-1359-E49F-BA93523929DE}"/>
              </a:ext>
            </a:extLst>
          </p:cNvPr>
          <p:cNvSpPr txBox="1"/>
          <p:nvPr/>
        </p:nvSpPr>
        <p:spPr>
          <a:xfrm>
            <a:off x="3420968" y="8111420"/>
            <a:ext cx="9716702" cy="88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Drużyny zakwalifikowane</a:t>
            </a:r>
          </a:p>
          <a:p>
            <a:pPr algn="just">
              <a:lnSpc>
                <a:spcPts val="3000"/>
              </a:lnSpc>
            </a:pPr>
            <a:r>
              <a:rPr lang="pl-PL" sz="3000" b="1" i="1" dirty="0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do World </a:t>
            </a:r>
            <a:r>
              <a:rPr lang="pl-PL" sz="3000" b="1" i="1" dirty="0" err="1">
                <a:solidFill>
                  <a:schemeClr val="bg1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Finals</a:t>
            </a:r>
            <a:endParaRPr lang="pl-PL" sz="3000" b="1" i="1" dirty="0">
              <a:solidFill>
                <a:schemeClr val="bg1"/>
              </a:solidFill>
              <a:latin typeface="Magistral 2 Bold Italics"/>
              <a:ea typeface="Magistral 2 Bold Italics"/>
              <a:cs typeface="Magistral 2 Bold Italics"/>
              <a:sym typeface="Magistral 2 Bold Italics"/>
            </a:endParaRP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03F73857-55F8-7CA4-A2DF-C9F917A444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236" y="2076499"/>
            <a:ext cx="7834742" cy="4883519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FC0122BA-0C0C-C79F-D9D9-295B8DA883F5}"/>
              </a:ext>
            </a:extLst>
          </p:cNvPr>
          <p:cNvSpPr txBox="1"/>
          <p:nvPr/>
        </p:nvSpPr>
        <p:spPr>
          <a:xfrm>
            <a:off x="761108" y="306058"/>
            <a:ext cx="167657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Poprzedni </a:t>
            </a:r>
            <a:r>
              <a:rPr lang="pl-PL" sz="6500" b="1" i="1" dirty="0">
                <a:solidFill>
                  <a:srgbClr val="FFFFFF"/>
                </a:solidFill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s</a:t>
            </a:r>
            <a:r>
              <a:rPr kumimoji="0" lang="pl-PL" sz="65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ezon</a:t>
            </a: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 (2024/2</a:t>
            </a:r>
            <a:r>
              <a:rPr lang="pl-PL" sz="6500" b="1" i="1" dirty="0">
                <a:solidFill>
                  <a:srgbClr val="FFFFFF"/>
                </a:solidFill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5</a:t>
            </a:r>
            <a:r>
              <a:rPr kumimoji="0" lang="pl-PL" sz="6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gistral 1 Bold Italics"/>
                <a:ea typeface="Magistral 1 Bold Italics"/>
                <a:cs typeface="Magistral 1 Bold Italics"/>
                <a:sym typeface="Magistral 1 Bold Italics"/>
              </a:rPr>
              <a:t>)</a:t>
            </a:r>
            <a:endParaRPr kumimoji="0" lang="en-US" sz="65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gistral 1 Bold Italics"/>
              <a:ea typeface="Magistral 1 Bold Italics"/>
              <a:cs typeface="Magistral 1 Bold Italics"/>
              <a:sym typeface="Magistral 1 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83687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6D069-FC7C-0797-350E-DE933695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9B649623-F80F-F576-04E9-EA35A039D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76309DAD-585F-CF22-1601-5286BF108941}"/>
              </a:ext>
            </a:extLst>
          </p:cNvPr>
          <p:cNvSpPr txBox="1"/>
          <p:nvPr/>
        </p:nvSpPr>
        <p:spPr>
          <a:xfrm>
            <a:off x="2071711" y="3798836"/>
            <a:ext cx="14687943" cy="1910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0"/>
              </a:lnSpc>
            </a:pPr>
            <a:r>
              <a:rPr lang="en-US" sz="12000" b="1" i="1" dirty="0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 you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8419E66-FAC5-A07A-A7E8-2B782AD8DB14}"/>
              </a:ext>
            </a:extLst>
          </p:cNvPr>
          <p:cNvSpPr txBox="1"/>
          <p:nvPr/>
        </p:nvSpPr>
        <p:spPr>
          <a:xfrm>
            <a:off x="13663108" y="3265436"/>
            <a:ext cx="6193091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 b="1" i="1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 y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8986E07-4694-B192-6F35-2959EB002F66}"/>
              </a:ext>
            </a:extLst>
          </p:cNvPr>
          <p:cNvSpPr txBox="1"/>
          <p:nvPr/>
        </p:nvSpPr>
        <p:spPr>
          <a:xfrm>
            <a:off x="-3744921" y="3265436"/>
            <a:ext cx="9778745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 b="1" i="1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 you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FE1177-2E82-07BC-B2B2-7F62E4E83EB2}"/>
              </a:ext>
            </a:extLst>
          </p:cNvPr>
          <p:cNvSpPr txBox="1"/>
          <p:nvPr/>
        </p:nvSpPr>
        <p:spPr>
          <a:xfrm>
            <a:off x="-2238930" y="4646689"/>
            <a:ext cx="22030684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 b="1" i="1" dirty="0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 you Thank you Th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4470EC7-9DC3-B3A3-D59E-CA3C45C86D0E}"/>
              </a:ext>
            </a:extLst>
          </p:cNvPr>
          <p:cNvSpPr txBox="1"/>
          <p:nvPr/>
        </p:nvSpPr>
        <p:spPr>
          <a:xfrm>
            <a:off x="2679545" y="1842866"/>
            <a:ext cx="17714121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pl-PL" sz="12000" b="1" i="1" dirty="0" err="1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</a:t>
            </a:r>
            <a:r>
              <a:rPr lang="pl-PL" sz="12000" b="1" i="1" dirty="0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 </a:t>
            </a:r>
            <a:r>
              <a:rPr lang="pl-PL" sz="12000" b="1" i="1" dirty="0" err="1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you</a:t>
            </a:r>
            <a:r>
              <a:rPr lang="pl-PL" sz="12000" b="1" i="1" dirty="0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 </a:t>
            </a:r>
            <a:r>
              <a:rPr lang="en-US" sz="12000" b="1" i="1" dirty="0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 you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079ABB3-581E-31E9-F2EE-07D33CBFC5C0}"/>
              </a:ext>
            </a:extLst>
          </p:cNvPr>
          <p:cNvSpPr txBox="1"/>
          <p:nvPr/>
        </p:nvSpPr>
        <p:spPr>
          <a:xfrm>
            <a:off x="-1837308" y="1842866"/>
            <a:ext cx="5135252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 b="1" i="1">
                <a:solidFill>
                  <a:srgbClr val="FFFFFF"/>
                </a:solidFill>
                <a:latin typeface="Magistral 2 Bold Italics"/>
                <a:ea typeface="Magistral 2 Bold Italics"/>
                <a:cs typeface="Magistral 2 Bold Italics"/>
                <a:sym typeface="Magistral 2 Bold Italics"/>
              </a:rPr>
              <a:t>Thank</a:t>
            </a:r>
          </a:p>
        </p:txBody>
      </p:sp>
      <p:sp>
        <p:nvSpPr>
          <p:cNvPr id="12" name="Google Shape;151;p16">
            <a:extLst>
              <a:ext uri="{FF2B5EF4-FFF2-40B4-BE49-F238E27FC236}">
                <a16:creationId xmlns:a16="http://schemas.microsoft.com/office/drawing/2014/main" id="{773F8ADA-4088-246C-E94B-F7E31B99F719}"/>
              </a:ext>
            </a:extLst>
          </p:cNvPr>
          <p:cNvSpPr txBox="1"/>
          <p:nvPr/>
        </p:nvSpPr>
        <p:spPr>
          <a:xfrm>
            <a:off x="6127478" y="7485675"/>
            <a:ext cx="5409127" cy="186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43" tIns="54407" rIns="108843" bIns="54407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l-PL" sz="1905" dirty="0">
                <a:solidFill>
                  <a:schemeClr val="bg1"/>
                </a:solidFill>
                <a:latin typeface="Magistral Bold" panose="020B08040302040F0304" pitchFamily="34" charset="0"/>
                <a:ea typeface="Arial"/>
                <a:cs typeface="Arial"/>
                <a:sym typeface="Arial"/>
              </a:rPr>
              <a:t>Fundacja Wysokie Obroty</a:t>
            </a:r>
          </a:p>
          <a:p>
            <a:pPr algn="ctr">
              <a:buClr>
                <a:srgbClr val="000000"/>
              </a:buClr>
              <a:buSzPts val="2000"/>
            </a:pPr>
            <a:r>
              <a:rPr lang="pl-PL" sz="1905" dirty="0">
                <a:solidFill>
                  <a:schemeClr val="bg1"/>
                </a:solidFill>
                <a:latin typeface="Magistral Bold" panose="020B08040302040F0304" pitchFamily="34" charset="0"/>
                <a:ea typeface="Arial"/>
                <a:cs typeface="Arial"/>
                <a:sym typeface="Arial"/>
              </a:rPr>
              <a:t>Kpt. Stefana Pogonowskiego 70/6</a:t>
            </a:r>
          </a:p>
          <a:p>
            <a:pPr algn="ctr">
              <a:buClr>
                <a:srgbClr val="000000"/>
              </a:buClr>
              <a:buSzPts val="2000"/>
            </a:pPr>
            <a:r>
              <a:rPr lang="pl-PL" sz="1905" dirty="0">
                <a:solidFill>
                  <a:schemeClr val="bg1"/>
                </a:solidFill>
                <a:latin typeface="Magistral Bold" panose="020B08040302040F0304" pitchFamily="34" charset="0"/>
                <a:ea typeface="Arial"/>
                <a:cs typeface="Arial"/>
                <a:sym typeface="Arial"/>
              </a:rPr>
              <a:t>90-619 Łódź,</a:t>
            </a:r>
          </a:p>
          <a:p>
            <a:pPr algn="ctr">
              <a:buClr>
                <a:srgbClr val="000000"/>
              </a:buClr>
              <a:buSzPts val="2000"/>
            </a:pPr>
            <a:r>
              <a:rPr lang="pl-PL" sz="1905" dirty="0">
                <a:solidFill>
                  <a:schemeClr val="bg1"/>
                </a:solidFill>
                <a:latin typeface="Magistral Bold" panose="020B08040302040F0304" pitchFamily="34" charset="0"/>
                <a:ea typeface="Arial"/>
                <a:cs typeface="Arial"/>
                <a:sym typeface="Arial"/>
              </a:rPr>
              <a:t>NIP: 7252301383</a:t>
            </a:r>
          </a:p>
          <a:p>
            <a:pPr algn="ctr">
              <a:buClr>
                <a:srgbClr val="000000"/>
              </a:buClr>
              <a:buSzPts val="2000"/>
            </a:pPr>
            <a:endParaRPr lang="pl-PL" sz="1905" dirty="0">
              <a:solidFill>
                <a:schemeClr val="bg1"/>
              </a:solidFill>
              <a:latin typeface="Magistral Bold" panose="020B08040302040F0304" pitchFamily="34" charset="0"/>
              <a:ea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2000"/>
            </a:pPr>
            <a:r>
              <a:rPr lang="pl-PL" sz="1905" dirty="0">
                <a:solidFill>
                  <a:schemeClr val="bg1"/>
                </a:solidFill>
                <a:latin typeface="Magistral Bold" panose="020B08040302040F0304" pitchFamily="34" charset="0"/>
                <a:ea typeface="Arial"/>
                <a:cs typeface="Arial"/>
                <a:sym typeface="Arial"/>
              </a:rPr>
              <a:t>www.stemracing.pl</a:t>
            </a:r>
            <a:endParaRPr sz="1905" dirty="0">
              <a:solidFill>
                <a:schemeClr val="bg1"/>
              </a:solidFill>
              <a:latin typeface="Magistral Bold" panose="020B08040302040F03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D868111-580C-4E24-09D6-A1DB0A0184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57" y="-231655"/>
            <a:ext cx="5120510" cy="276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541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3436dc3b-6996-454f-8672-a6ee674d227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429</Words>
  <Application>Microsoft Office PowerPoint</Application>
  <PresentationFormat>Custom</PresentationFormat>
  <Paragraphs>75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Racing Overview</dc:title>
  <dc:creator>Grzegorz Liskiewicz</dc:creator>
  <cp:lastModifiedBy>Tomasz Liskiewicz</cp:lastModifiedBy>
  <cp:revision>40</cp:revision>
  <dcterms:created xsi:type="dcterms:W3CDTF">2006-08-16T00:00:00Z</dcterms:created>
  <dcterms:modified xsi:type="dcterms:W3CDTF">2026-08-03T08:10:25Z</dcterms:modified>
  <dc:identifier>DAGbbeuysto</dc:identifier>
</cp:coreProperties>
</file>